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83" r:id="rId5"/>
    <p:sldId id="259" r:id="rId6"/>
    <p:sldId id="353" r:id="rId7"/>
    <p:sldId id="395" r:id="rId8"/>
    <p:sldId id="398" r:id="rId9"/>
    <p:sldId id="396" r:id="rId10"/>
    <p:sldId id="399" r:id="rId11"/>
    <p:sldId id="400" r:id="rId12"/>
    <p:sldId id="260" r:id="rId13"/>
    <p:sldId id="362" r:id="rId14"/>
    <p:sldId id="401" r:id="rId15"/>
    <p:sldId id="402" r:id="rId16"/>
    <p:sldId id="403" r:id="rId17"/>
    <p:sldId id="404" r:id="rId18"/>
    <p:sldId id="407" r:id="rId19"/>
    <p:sldId id="261" r:id="rId20"/>
    <p:sldId id="308" r:id="rId21"/>
    <p:sldId id="415" r:id="rId22"/>
    <p:sldId id="416" r:id="rId23"/>
    <p:sldId id="417" r:id="rId24"/>
    <p:sldId id="418" r:id="rId25"/>
    <p:sldId id="419" r:id="rId26"/>
    <p:sldId id="420" r:id="rId27"/>
    <p:sldId id="422" r:id="rId28"/>
    <p:sldId id="423" r:id="rId29"/>
    <p:sldId id="424" r:id="rId30"/>
    <p:sldId id="425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5" r:id="rId39"/>
    <p:sldId id="434" r:id="rId40"/>
    <p:sldId id="343" r:id="rId41"/>
    <p:sldId id="318" r:id="rId42"/>
    <p:sldId id="319" r:id="rId43"/>
    <p:sldId id="291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水 水水" initials="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0A2"/>
    <a:srgbClr val="F39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29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BAD72-D166-4932-9339-2E755BE5A4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8A6F3-9001-4A99-AA78-D43B3970DB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hyperlink" Target="https://www.axur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axure.com/" TargetMode="Externa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hyperlink" Target="https://www.axure.com/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hyperlink" Target="https://www.axur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axure.com/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hyperlink" Target="https://www.axure.com/" TargetMode="Externa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hyperlink" Target="https://www.axure.com/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hyperlink" Target="https://www.axure.com/" TargetMode="Externa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hyperlink" Target="https://www.axure.com/" TargetMode="Externa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hyperlink" Target="https://www.axure.com/" TargetMode="Externa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hyperlink" Target="https://www.axur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tags" Target="../tags/tag17.xml"/><Relationship Id="rId1" Type="http://schemas.openxmlformats.org/officeDocument/2006/relationships/hyperlink" Target="https://www.axure.com/" TargetMode="Externa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tags" Target="../tags/tag18.xml"/><Relationship Id="rId1" Type="http://schemas.openxmlformats.org/officeDocument/2006/relationships/hyperlink" Target="https://www.axure.com/" TargetMode="Externa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tags" Target="../tags/tag19.xml"/><Relationship Id="rId1" Type="http://schemas.openxmlformats.org/officeDocument/2006/relationships/hyperlink" Target="https://www.axure.com/" TargetMode="Externa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hyperlink" Target="https://www.axure.com/" TargetMode="Externa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tags" Target="../tags/tag22.xml"/><Relationship Id="rId1" Type="http://schemas.openxmlformats.org/officeDocument/2006/relationships/hyperlink" Target="https://www.axure.com/" TargetMode="Externa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tags" Target="../tags/tag23.xml"/><Relationship Id="rId1" Type="http://schemas.openxmlformats.org/officeDocument/2006/relationships/hyperlink" Target="https://www.axure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axure.com/" TargetMode="Externa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hyperlink" Target="https://www.axure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84544" y="2075926"/>
            <a:ext cx="422031" cy="422031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60270" y="2472639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3"/>
          <p:cNvSpPr>
            <a:spLocks noGrp="1"/>
          </p:cNvSpPr>
          <p:nvPr/>
        </p:nvSpPr>
        <p:spPr>
          <a:xfrm>
            <a:off x="3208939" y="2591125"/>
            <a:ext cx="6914515" cy="1080770"/>
          </a:xfr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sz="4400" b="1" dirty="0">
              <a:solidFill>
                <a:srgbClr val="1C50A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08655" y="3970020"/>
            <a:ext cx="370840" cy="370840"/>
            <a:chOff x="3725237" y="4930504"/>
            <a:chExt cx="531780" cy="531780"/>
          </a:xfrm>
        </p:grpSpPr>
        <p:sp>
          <p:nvSpPr>
            <p:cNvPr id="36" name="圆角矩形 2"/>
            <p:cNvSpPr/>
            <p:nvPr/>
          </p:nvSpPr>
          <p:spPr>
            <a:xfrm>
              <a:off x="3725237" y="4930504"/>
              <a:ext cx="531780" cy="531780"/>
            </a:xfrm>
            <a:prstGeom prst="ellipse">
              <a:avLst/>
            </a:prstGeom>
            <a:solidFill>
              <a:srgbClr val="1C50A2"/>
            </a:solidFill>
            <a:ln w="25400" cap="flat" cmpd="sng" algn="ctr">
              <a:noFill/>
              <a:prstDash val="solid"/>
              <a:miter lim="800000"/>
            </a:ln>
            <a:effectLst>
              <a:outerShdw blurRad="177800" dist="1016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student-graduation-cap-shape_52041"/>
            <p:cNvSpPr>
              <a:spLocks noChangeAspect="1"/>
            </p:cNvSpPr>
            <p:nvPr/>
          </p:nvSpPr>
          <p:spPr bwMode="auto">
            <a:xfrm>
              <a:off x="3875605" y="5054575"/>
              <a:ext cx="219840" cy="264806"/>
            </a:xfrm>
            <a:custGeom>
              <a:avLst/>
              <a:gdLst>
                <a:gd name="connsiteX0" fmla="*/ 56671 w 279400"/>
                <a:gd name="connsiteY0" fmla="*/ 192087 h 336550"/>
                <a:gd name="connsiteX1" fmla="*/ 224047 w 279400"/>
                <a:gd name="connsiteY1" fmla="*/ 192087 h 336550"/>
                <a:gd name="connsiteX2" fmla="*/ 279400 w 279400"/>
                <a:gd name="connsiteY2" fmla="*/ 247752 h 336550"/>
                <a:gd name="connsiteX3" fmla="*/ 279400 w 279400"/>
                <a:gd name="connsiteY3" fmla="*/ 336550 h 336550"/>
                <a:gd name="connsiteX4" fmla="*/ 176602 w 279400"/>
                <a:gd name="connsiteY4" fmla="*/ 336550 h 336550"/>
                <a:gd name="connsiteX5" fmla="*/ 158151 w 279400"/>
                <a:gd name="connsiteY5" fmla="*/ 245101 h 336550"/>
                <a:gd name="connsiteX6" fmla="*/ 151562 w 279400"/>
                <a:gd name="connsiteY6" fmla="*/ 239800 h 336550"/>
                <a:gd name="connsiteX7" fmla="*/ 167377 w 279400"/>
                <a:gd name="connsiteY7" fmla="*/ 213293 h 336550"/>
                <a:gd name="connsiteX8" fmla="*/ 167377 w 279400"/>
                <a:gd name="connsiteY8" fmla="*/ 209317 h 336550"/>
                <a:gd name="connsiteX9" fmla="*/ 163423 w 279400"/>
                <a:gd name="connsiteY9" fmla="*/ 207991 h 336550"/>
                <a:gd name="connsiteX10" fmla="*/ 121249 w 279400"/>
                <a:gd name="connsiteY10" fmla="*/ 207991 h 336550"/>
                <a:gd name="connsiteX11" fmla="*/ 118613 w 279400"/>
                <a:gd name="connsiteY11" fmla="*/ 209317 h 336550"/>
                <a:gd name="connsiteX12" fmla="*/ 118613 w 279400"/>
                <a:gd name="connsiteY12" fmla="*/ 213293 h 336550"/>
                <a:gd name="connsiteX13" fmla="*/ 134429 w 279400"/>
                <a:gd name="connsiteY13" fmla="*/ 239800 h 336550"/>
                <a:gd name="connsiteX14" fmla="*/ 126521 w 279400"/>
                <a:gd name="connsiteY14" fmla="*/ 245101 h 336550"/>
                <a:gd name="connsiteX15" fmla="*/ 110706 w 279400"/>
                <a:gd name="connsiteY15" fmla="*/ 336550 h 336550"/>
                <a:gd name="connsiteX16" fmla="*/ 0 w 279400"/>
                <a:gd name="connsiteY16" fmla="*/ 336550 h 336550"/>
                <a:gd name="connsiteX17" fmla="*/ 0 w 279400"/>
                <a:gd name="connsiteY17" fmla="*/ 247752 h 336550"/>
                <a:gd name="connsiteX18" fmla="*/ 56671 w 279400"/>
                <a:gd name="connsiteY18" fmla="*/ 192087 h 336550"/>
                <a:gd name="connsiteX19" fmla="*/ 138907 w 279400"/>
                <a:gd name="connsiteY19" fmla="*/ 0 h 336550"/>
                <a:gd name="connsiteX20" fmla="*/ 219076 w 279400"/>
                <a:gd name="connsiteY20" fmla="*/ 80169 h 336550"/>
                <a:gd name="connsiteX21" fmla="*/ 138907 w 279400"/>
                <a:gd name="connsiteY21" fmla="*/ 160338 h 336550"/>
                <a:gd name="connsiteX22" fmla="*/ 58738 w 279400"/>
                <a:gd name="connsiteY22" fmla="*/ 80169 h 336550"/>
                <a:gd name="connsiteX23" fmla="*/ 138907 w 279400"/>
                <a:gd name="connsiteY2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400" h="336550">
                  <a:moveTo>
                    <a:pt x="56671" y="192087"/>
                  </a:moveTo>
                  <a:cubicBezTo>
                    <a:pt x="56671" y="192087"/>
                    <a:pt x="56671" y="192087"/>
                    <a:pt x="224047" y="192087"/>
                  </a:cubicBezTo>
                  <a:cubicBezTo>
                    <a:pt x="254360" y="192087"/>
                    <a:pt x="279400" y="217269"/>
                    <a:pt x="279400" y="247752"/>
                  </a:cubicBezTo>
                  <a:cubicBezTo>
                    <a:pt x="279400" y="247752"/>
                    <a:pt x="279400" y="247752"/>
                    <a:pt x="279400" y="336550"/>
                  </a:cubicBezTo>
                  <a:cubicBezTo>
                    <a:pt x="279400" y="336550"/>
                    <a:pt x="279400" y="336550"/>
                    <a:pt x="176602" y="336550"/>
                  </a:cubicBezTo>
                  <a:cubicBezTo>
                    <a:pt x="176602" y="336550"/>
                    <a:pt x="176602" y="336550"/>
                    <a:pt x="158151" y="245101"/>
                  </a:cubicBezTo>
                  <a:cubicBezTo>
                    <a:pt x="158151" y="242450"/>
                    <a:pt x="154197" y="239800"/>
                    <a:pt x="151562" y="239800"/>
                  </a:cubicBezTo>
                  <a:cubicBezTo>
                    <a:pt x="151562" y="239800"/>
                    <a:pt x="151562" y="239800"/>
                    <a:pt x="167377" y="213293"/>
                  </a:cubicBezTo>
                  <a:cubicBezTo>
                    <a:pt x="167377" y="211967"/>
                    <a:pt x="167377" y="210642"/>
                    <a:pt x="167377" y="209317"/>
                  </a:cubicBezTo>
                  <a:cubicBezTo>
                    <a:pt x="166059" y="207991"/>
                    <a:pt x="164741" y="207991"/>
                    <a:pt x="163423" y="207991"/>
                  </a:cubicBezTo>
                  <a:cubicBezTo>
                    <a:pt x="163423" y="207991"/>
                    <a:pt x="163423" y="207991"/>
                    <a:pt x="121249" y="207991"/>
                  </a:cubicBezTo>
                  <a:cubicBezTo>
                    <a:pt x="119931" y="207991"/>
                    <a:pt x="118613" y="207991"/>
                    <a:pt x="118613" y="209317"/>
                  </a:cubicBezTo>
                  <a:cubicBezTo>
                    <a:pt x="117296" y="210642"/>
                    <a:pt x="117296" y="211967"/>
                    <a:pt x="118613" y="213293"/>
                  </a:cubicBezTo>
                  <a:cubicBezTo>
                    <a:pt x="118613" y="213293"/>
                    <a:pt x="118613" y="213293"/>
                    <a:pt x="134429" y="239800"/>
                  </a:cubicBezTo>
                  <a:cubicBezTo>
                    <a:pt x="130475" y="239800"/>
                    <a:pt x="127839" y="242450"/>
                    <a:pt x="126521" y="245101"/>
                  </a:cubicBezTo>
                  <a:cubicBezTo>
                    <a:pt x="126521" y="245101"/>
                    <a:pt x="126521" y="245101"/>
                    <a:pt x="110706" y="336550"/>
                  </a:cubicBezTo>
                  <a:cubicBezTo>
                    <a:pt x="110706" y="336550"/>
                    <a:pt x="110706" y="336550"/>
                    <a:pt x="0" y="336550"/>
                  </a:cubicBezTo>
                  <a:cubicBezTo>
                    <a:pt x="0" y="336550"/>
                    <a:pt x="0" y="336550"/>
                    <a:pt x="0" y="247752"/>
                  </a:cubicBezTo>
                  <a:cubicBezTo>
                    <a:pt x="0" y="217269"/>
                    <a:pt x="25040" y="192087"/>
                    <a:pt x="56671" y="192087"/>
                  </a:cubicBezTo>
                  <a:close/>
                  <a:moveTo>
                    <a:pt x="138907" y="0"/>
                  </a:moveTo>
                  <a:cubicBezTo>
                    <a:pt x="183183" y="0"/>
                    <a:pt x="219076" y="35893"/>
                    <a:pt x="219076" y="80169"/>
                  </a:cubicBezTo>
                  <a:cubicBezTo>
                    <a:pt x="219076" y="124445"/>
                    <a:pt x="183183" y="160338"/>
                    <a:pt x="138907" y="160338"/>
                  </a:cubicBezTo>
                  <a:cubicBezTo>
                    <a:pt x="94631" y="160338"/>
                    <a:pt x="58738" y="124445"/>
                    <a:pt x="58738" y="80169"/>
                  </a:cubicBezTo>
                  <a:cubicBezTo>
                    <a:pt x="58738" y="35893"/>
                    <a:pt x="94631" y="0"/>
                    <a:pt x="138907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文本框 22"/>
          <p:cNvSpPr txBox="1"/>
          <p:nvPr/>
        </p:nvSpPr>
        <p:spPr>
          <a:xfrm>
            <a:off x="3571875" y="4087495"/>
            <a:ext cx="4448175" cy="309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G17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组：田淼  韩易贤 潘阅 郑骥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  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时蒙恩</a:t>
            </a: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charset="-122"/>
                <a:sym typeface="+mn-ea"/>
              </a:rPr>
              <a:t>黄永智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227989" y="4708894"/>
            <a:ext cx="2704465" cy="370958"/>
            <a:chOff x="6395842" y="4718860"/>
            <a:chExt cx="2019928" cy="276971"/>
          </a:xfrm>
        </p:grpSpPr>
        <p:grpSp>
          <p:nvGrpSpPr>
            <p:cNvPr id="39" name="组合 38"/>
            <p:cNvGrpSpPr/>
            <p:nvPr/>
          </p:nvGrpSpPr>
          <p:grpSpPr>
            <a:xfrm>
              <a:off x="6395842" y="4718860"/>
              <a:ext cx="276971" cy="276971"/>
              <a:chOff x="6392770" y="4930504"/>
              <a:chExt cx="531780" cy="531780"/>
            </a:xfrm>
          </p:grpSpPr>
          <p:sp>
            <p:nvSpPr>
              <p:cNvPr id="41" name="圆角矩形 2"/>
              <p:cNvSpPr/>
              <p:nvPr/>
            </p:nvSpPr>
            <p:spPr>
              <a:xfrm>
                <a:off x="6392770" y="4930504"/>
                <a:ext cx="531780" cy="531780"/>
              </a:xfrm>
              <a:prstGeom prst="ellipse">
                <a:avLst/>
              </a:prstGeom>
              <a:solidFill>
                <a:srgbClr val="1C50A2"/>
              </a:solidFill>
              <a:ln w="25400" cap="flat" cmpd="sng" algn="ctr">
                <a:noFill/>
                <a:prstDash val="solid"/>
                <a:miter lim="800000"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527005" y="5064598"/>
                <a:ext cx="256066" cy="264808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文本框 27"/>
            <p:cNvSpPr txBox="1"/>
            <p:nvPr/>
          </p:nvSpPr>
          <p:spPr>
            <a:xfrm>
              <a:off x="6672834" y="4749339"/>
              <a:ext cx="1742936" cy="228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charset="-122"/>
                  <a:sym typeface="+mn-ea"/>
                </a:rPr>
                <a:t>2023/04/10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3208655" y="1989455"/>
            <a:ext cx="2228215" cy="546100"/>
          </a:xfrm>
          <a:prstGeom prst="roundRect">
            <a:avLst/>
          </a:prstGeom>
          <a:solidFill>
            <a:srgbClr val="1C5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Condensed" panose="020B0606020202030204" pitchFamily="34" charset="0"/>
              </a:rPr>
              <a:t>2 0 2 3</a:t>
            </a:r>
            <a:endParaRPr lang="en-US" altLang="zh-CN" sz="3600" b="1" dirty="0">
              <a:solidFill>
                <a:schemeClr val="bg1"/>
              </a:solidFill>
              <a:latin typeface="Helvetica Condensed" panose="020B060602020203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41398" y="2594972"/>
            <a:ext cx="317309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UML</a:t>
            </a:r>
            <a:r>
              <a:rPr lang="zh-CN" altLang="en-US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基础二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4400" b="1" dirty="0">
              <a:solidFill>
                <a:srgbClr val="1C50A2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08655" y="3297555"/>
            <a:ext cx="2543810" cy="37401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noAutofit/>
          </a:bodyPr>
          <a:lstStyle/>
          <a:p>
            <a:r>
              <a:rPr lang="en-US" altLang="zh-CN" dirty="0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——第</a:t>
            </a:r>
            <a:r>
              <a:rPr lang="zh-CN" altLang="en-US" dirty="0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四</a:t>
            </a:r>
            <a:r>
              <a:rPr lang="en-US" altLang="zh-CN" dirty="0" err="1">
                <a:solidFill>
                  <a:srgbClr val="1C50A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ea"/>
              </a:rPr>
              <a:t>次翻转课堂</a:t>
            </a:r>
            <a:endParaRPr lang="en-US" altLang="zh-CN" dirty="0">
              <a:solidFill>
                <a:srgbClr val="1C50A2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" y="1730810"/>
            <a:ext cx="3100976" cy="232573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2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en-US" altLang="zh-CN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低保真和高保真是</a:t>
            </a:r>
            <a:r>
              <a:rPr lang="zh-CN" altLang="en-US">
                <a:solidFill>
                  <a:srgbClr val="FF0000"/>
                </a:solidFill>
              </a:rPr>
              <a:t>界面原型设计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两种不同的设计水平</a:t>
            </a:r>
            <a:r>
              <a:rPr lang="zh-CN" altLang="en-US"/>
              <a:t>。它们的主要区别在于</a:t>
            </a:r>
            <a:r>
              <a:rPr lang="zh-CN" altLang="en-US">
                <a:solidFill>
                  <a:srgbClr val="FF0000"/>
                </a:solidFill>
              </a:rPr>
              <a:t>设计精度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呈现效果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zh-CN" altLang="en-US"/>
              <a:t>低保真原型通常是由</a:t>
            </a:r>
            <a:r>
              <a:rPr lang="zh-CN" altLang="en-US">
                <a:solidFill>
                  <a:srgbClr val="FF0000"/>
                </a:solidFill>
              </a:rPr>
              <a:t>手绘或简单的线框图制作而成</a:t>
            </a:r>
            <a:r>
              <a:rPr lang="zh-CN" altLang="en-US"/>
              <a:t>，其主要目的是</a:t>
            </a:r>
            <a:r>
              <a:rPr lang="zh-CN" altLang="en-US">
                <a:solidFill>
                  <a:srgbClr val="FF0000"/>
                </a:solidFill>
              </a:rPr>
              <a:t>用最小的时间和成本快速验证产品功能和交互流程</a:t>
            </a:r>
            <a:r>
              <a:rPr lang="zh-CN" altLang="en-US"/>
              <a:t>。低保真原型通常包含较少的细节，如色彩、字体、图标等，</a:t>
            </a:r>
            <a:r>
              <a:rPr lang="zh-CN" altLang="en-US">
                <a:solidFill>
                  <a:srgbClr val="FF0000"/>
                </a:solidFill>
              </a:rPr>
              <a:t>通常只能提供一个初步的印象</a:t>
            </a:r>
            <a:r>
              <a:rPr lang="zh-CN" altLang="en-US"/>
              <a:t>。低保真原型可以</a:t>
            </a:r>
            <a:r>
              <a:rPr lang="zh-CN" altLang="en-US">
                <a:solidFill>
                  <a:srgbClr val="FF0000"/>
                </a:solidFill>
              </a:rPr>
              <a:t>帮助设计师快速测试和修改设计方案</a:t>
            </a:r>
            <a:r>
              <a:rPr lang="zh-CN" altLang="en-US"/>
              <a:t>，从而更好地</a:t>
            </a:r>
            <a:r>
              <a:rPr lang="zh-CN" altLang="en-US">
                <a:solidFill>
                  <a:schemeClr val="tx1"/>
                </a:solidFill>
              </a:rPr>
              <a:t>满足用户需求。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低保真原型的基本特征：</a:t>
            </a:r>
            <a:endParaRPr lang="zh-CN" altLang="en-US"/>
          </a:p>
          <a:p>
            <a:r>
              <a:rPr lang="zh-CN" altLang="en-US"/>
              <a:t>视觉：</a:t>
            </a:r>
            <a:r>
              <a:rPr lang="zh-CN" altLang="en-US">
                <a:solidFill>
                  <a:srgbClr val="FF0000"/>
                </a:solidFill>
              </a:rPr>
              <a:t>仅呈现产品的一部分视觉属性。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</a:t>
            </a:r>
            <a:r>
              <a:rPr lang="zh-CN" altLang="en-US"/>
              <a:t>内容：</a:t>
            </a:r>
            <a:r>
              <a:rPr lang="zh-CN" altLang="en-US">
                <a:solidFill>
                  <a:srgbClr val="FF0000"/>
                </a:solidFill>
              </a:rPr>
              <a:t>仅呈现产品内容的关键元素。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</a:t>
            </a:r>
            <a:r>
              <a:rPr lang="zh-CN" altLang="en-US"/>
              <a:t>交互：</a:t>
            </a:r>
            <a:r>
              <a:rPr lang="zh-CN" altLang="en-US">
                <a:solidFill>
                  <a:srgbClr val="FF0000"/>
                </a:solidFill>
              </a:rPr>
              <a:t>仅呈现产品中重要功能所涉及的页面关系。</a:t>
            </a:r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r>
              <a:rPr lang="zh-CN" altLang="en-US"/>
              <a:t></a:t>
            </a:r>
            <a:r>
              <a:rPr lang="zh-CN" altLang="en-US">
                <a:solidFill>
                  <a:srgbClr val="FF0000"/>
                </a:solidFill>
              </a:rPr>
              <a:t>成本较低</a:t>
            </a:r>
            <a:r>
              <a:rPr lang="zh-CN" altLang="en-US"/>
              <a:t>：拥有较低的制作成本，可在短期内快速完成设计。</a:t>
            </a:r>
            <a:endParaRPr lang="zh-CN" altLang="en-US"/>
          </a:p>
          <a:p>
            <a:r>
              <a:rPr lang="zh-CN" altLang="en-US"/>
              <a:t></a:t>
            </a:r>
            <a:r>
              <a:rPr lang="zh-CN" altLang="en-US">
                <a:solidFill>
                  <a:srgbClr val="FF0000"/>
                </a:solidFill>
              </a:rPr>
              <a:t>易于复用</a:t>
            </a:r>
            <a:r>
              <a:rPr lang="zh-CN" altLang="en-US"/>
              <a:t>：便于设计团队复用原型组件，有利于避免繁琐的返工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低保真原型的使用场景 </a:t>
            </a:r>
            <a:endParaRPr lang="zh-CN" altLang="en-US"/>
          </a:p>
          <a:p>
            <a:r>
              <a:rPr lang="zh-CN" altLang="en-US"/>
              <a:t></a:t>
            </a:r>
            <a:r>
              <a:rPr lang="zh-CN" altLang="en-US">
                <a:solidFill>
                  <a:srgbClr val="FF0000"/>
                </a:solidFill>
              </a:rPr>
              <a:t>头脑风暴</a:t>
            </a:r>
            <a:r>
              <a:rPr lang="zh-CN" altLang="en-US"/>
              <a:t>：适合快速的头脑风暴，向客户、开发和项目参与者演示设计想法。</a:t>
            </a:r>
            <a:endParaRPr lang="zh-CN" altLang="en-US"/>
          </a:p>
          <a:p>
            <a:r>
              <a:rPr lang="zh-CN" altLang="en-US"/>
              <a:t></a:t>
            </a:r>
            <a:r>
              <a:rPr lang="zh-CN" altLang="en-US">
                <a:solidFill>
                  <a:srgbClr val="FF0000"/>
                </a:solidFill>
              </a:rPr>
              <a:t>早期测试</a:t>
            </a:r>
            <a:r>
              <a:rPr lang="zh-CN" altLang="en-US"/>
              <a:t>：可以把握关键的功能，更好地定义流程、信息架构以及UI布局。</a:t>
            </a:r>
            <a:endParaRPr lang="zh-CN" altLang="en-US"/>
          </a:p>
          <a:p>
            <a:r>
              <a:rPr lang="zh-CN" altLang="en-US"/>
              <a:t></a:t>
            </a:r>
            <a:r>
              <a:rPr lang="zh-CN" altLang="en-US">
                <a:solidFill>
                  <a:srgbClr val="FF0000"/>
                </a:solidFill>
              </a:rPr>
              <a:t>开发确认</a:t>
            </a:r>
            <a:r>
              <a:rPr lang="zh-CN" altLang="en-US"/>
              <a:t>：前期确定技术层面是否能够实现功能体验，避免后期无法开发。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低保真示例：纸质原型</a:t>
            </a:r>
            <a:endParaRPr lang="zh-CN" altLang="en-US"/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87620" y="2839085"/>
            <a:ext cx="4855845" cy="36404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高保真原型则更加</a:t>
            </a:r>
            <a:r>
              <a:rPr lang="zh-CN" altLang="en-US">
                <a:solidFill>
                  <a:srgbClr val="FF0000"/>
                </a:solidFill>
              </a:rPr>
              <a:t>注重细节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呈现效果</a:t>
            </a:r>
            <a:r>
              <a:rPr lang="zh-CN" altLang="en-US"/>
              <a:t>，通常是由专业的界面设计工具（如Sketch、Figma等）制作而成。高保真原型包含更多的细节和特效，如颜色、字体、图标、动画等，可以更好地模拟真实的用户体验，提高产品的视觉效果和交互体验。高保真原型可以帮助设计师更好地展示设计方案，从而更好地吸引用户和客户，得到更多的反馈和建议。但高保真原型</a:t>
            </a:r>
            <a:r>
              <a:rPr lang="zh-CN" altLang="en-US">
                <a:solidFill>
                  <a:srgbClr val="FF0000"/>
                </a:solidFill>
              </a:rPr>
              <a:t>需要投入更多的时间和资源来制作，需要更多的技术和设计能力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高保真原型的基本特征包括:</a:t>
            </a:r>
            <a:endParaRPr lang="zh-CN" altLang="en-US"/>
          </a:p>
          <a:p>
            <a:r>
              <a:rPr lang="zh-CN" altLang="en-US"/>
              <a:t>视觉：需展示</a:t>
            </a:r>
            <a:r>
              <a:rPr lang="zh-CN" altLang="en-US">
                <a:solidFill>
                  <a:srgbClr val="FF0000"/>
                </a:solidFill>
              </a:rPr>
              <a:t>逼真细致的设计，接近最终产品的样式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内容：需展示的</a:t>
            </a:r>
            <a:r>
              <a:rPr lang="zh-CN" altLang="en-US">
                <a:solidFill>
                  <a:srgbClr val="FF0000"/>
                </a:solidFill>
              </a:rPr>
              <a:t>大部分或全部内容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交互：需展示</a:t>
            </a:r>
            <a:r>
              <a:rPr lang="zh-CN" altLang="en-US">
                <a:solidFill>
                  <a:srgbClr val="FF0000"/>
                </a:solidFill>
              </a:rPr>
              <a:t>更多的细节和页面关系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可用性高</a:t>
            </a:r>
            <a:r>
              <a:rPr lang="zh-CN" altLang="en-US"/>
              <a:t>：高保真原型通常看起来像真正的产品，可以清楚地了解产品主要功能。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易于研发</a:t>
            </a:r>
            <a:r>
              <a:rPr lang="zh-CN" altLang="en-US"/>
              <a:t>：借助高保真交互性，可以测试特定交互，比如动画过渡和微交互。</a:t>
            </a:r>
            <a:endParaRPr lang="zh-CN" altLang="en-US"/>
          </a:p>
          <a:p>
            <a:r>
              <a:rPr lang="zh-CN" altLang="en-US"/>
              <a:t>高保真原型可以确保从产品经理到UX设计师，每个人都能把握产品的方向。能够更加详细地展现产品的功能及业务需求，可以测试非常具体的交互细节。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397478" y="38827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低保真和高保真</a:t>
            </a:r>
            <a:endParaRPr lang="zh-CN" altLang="en-US" sz="24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71575"/>
            <a:ext cx="9820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高保真原型的使用场景是？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功能实现</a:t>
            </a:r>
            <a:r>
              <a:rPr lang="zh-CN" altLang="en-US"/>
              <a:t>：确保核心功能需求方面满足了用户的基本目标。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交互设计</a:t>
            </a:r>
            <a:r>
              <a:rPr lang="zh-CN" altLang="en-US"/>
              <a:t>：确保大多数交互动效都是直观且具有趣味性的。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测试开发</a:t>
            </a:r>
            <a:r>
              <a:rPr lang="zh-CN" altLang="en-US"/>
              <a:t>：可以节省开发写代码的时间，有效减少了错误和返工。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高保真度示例：手机直播app界面设计。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8750" y="3201670"/>
            <a:ext cx="5743575" cy="341884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3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en-US" altLang="zh-CN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1050152" y="779313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界面原型工具：Axure、墨刀、Pixso、Proto.io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050152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官网：https://www.axure.com/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6190" y="2110105"/>
            <a:ext cx="8581390" cy="44024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4623479" y="-610863"/>
            <a:ext cx="2916704" cy="2916704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4777253" y="-457089"/>
            <a:ext cx="2609154" cy="2609154"/>
          </a:xfrm>
          <a:prstGeom prst="roundRect">
            <a:avLst/>
          </a:prstGeom>
          <a:solidFill>
            <a:srgbClr val="1C50A2"/>
          </a:solidFill>
          <a:ln w="3175">
            <a:noFill/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3532" y="496909"/>
            <a:ext cx="3476596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en-US" altLang="zh-CN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3532" y="1621308"/>
            <a:ext cx="347659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581176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236879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892582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03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548284" y="3788675"/>
            <a:ext cx="789789" cy="78978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rPr>
              <a:t>04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956898" y="4931255"/>
            <a:ext cx="2102061" cy="374650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0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3576265" y="4931255"/>
            <a:ext cx="2102061" cy="374650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低保真和</a:t>
            </a:r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高保真</a:t>
            </a:r>
            <a:endParaRPr lang="zh-CN" altLang="en-US" sz="20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6236445" y="4931255"/>
            <a:ext cx="2102061" cy="68262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0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8896625" y="4931255"/>
            <a:ext cx="2102061" cy="68262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20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小组分工和参考文献</a:t>
            </a:r>
            <a:endParaRPr lang="en-US" altLang="zh-CN" sz="20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2300" y="2877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488315" y="490220"/>
            <a:ext cx="10653395" cy="476694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简介：Axure RP是美国Axure Software Solution公司旗舰产品，是一个专业的快速产品原型工具，让负责定义需求和规格、设计功能和界面的专家能够快速创建应用软件或Web网站的线框图、流程图、原型和规格说明文档。作为专业的原型工具，它能快速、高效的创建原型，同时支持多人协作设计和版本控制管理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0680" y="529590"/>
            <a:ext cx="10122535" cy="27546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使用界面：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2165" y="2041525"/>
            <a:ext cx="8459470" cy="4450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0680" y="529590"/>
            <a:ext cx="10122535" cy="27546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价格说明：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74620" y="1143000"/>
            <a:ext cx="9302750" cy="5209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680" y="3775075"/>
            <a:ext cx="1904365" cy="1711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初次注册下载会有30天的免费使用期限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588010" y="1107440"/>
            <a:ext cx="10122535" cy="51981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：变化多端的操作，自带组件库并支持强大的第三方组件库，提供强大的交互支持，完整的教程及支持文档，支持原型预览。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：学习曲线较高，性价比不高，专业需求度高。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：适用于追求强交互效果及细节产品经理及设计师，需要具有一定经验或较强专业性。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050152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官网：https://modao.cc/brand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1934210"/>
            <a:ext cx="9269730" cy="42722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8935" y="52832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简介：墨刀是一款在线的移动应用原型与线框图工具。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>
            <a:hlinkClick r:id="rId1" action="ppaction://hlinkfile"/>
          </p:cNvPr>
          <p:cNvSpPr txBox="1"/>
          <p:nvPr>
            <p:custDataLst>
              <p:tags r:id="rId2"/>
            </p:custDataLst>
          </p:nvPr>
        </p:nvSpPr>
        <p:spPr>
          <a:xfrm>
            <a:off x="170815" y="1772285"/>
            <a:ext cx="6114415" cy="44342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优点：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1、支持微信扫码登录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2、容易学会，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内置组件多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，可以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云端保存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3、通过分享链接就可以分享原型给别人看了，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支持sketch文稿导入和自动标注。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4、有许多移动端和网页的制作模板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5、网页不用下载即可使用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itle 1">
            <a:hlinkClick r:id="rId1" action="ppaction://hlinkfile"/>
          </p:cNvPr>
          <p:cNvSpPr txBox="1"/>
          <p:nvPr>
            <p:custDataLst>
              <p:tags r:id="rId3"/>
            </p:custDataLst>
          </p:nvPr>
        </p:nvSpPr>
        <p:spPr>
          <a:xfrm>
            <a:off x="5950585" y="1903730"/>
            <a:ext cx="5550535" cy="44342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缺点：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不自由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，首先这也于墨刀的产品定位有关，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清晰定位为移动端原型设计工具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，因此在交互效果上、控件组合上，操作面板的选择上都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不如AXURE 灵活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，并且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效果切换因为是采用连线的方式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，会显得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杂乱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。并且目前原型的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交互效果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系统自带的还比较少，但基本满足日常所有原型的使用。另外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需要充费才能够使用更强大的共享创建功能。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8935" y="819785"/>
            <a:ext cx="11132185" cy="50438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使用界面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2370" y="2268220"/>
            <a:ext cx="9827895" cy="37261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8935" y="819785"/>
            <a:ext cx="11132185" cy="557085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价格：</a:t>
            </a: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适用人群：由于系统带的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交互效果比较少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，界面原型的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保真度较低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，所以比较适合需要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做简单的demo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领导沟通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的设计师。</a:t>
            </a: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3610" y="987425"/>
            <a:ext cx="7442200" cy="36798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146037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官网：https://pixso.cn/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8470" y="1953260"/>
            <a:ext cx="8442325" cy="43402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368935" y="52832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简介：Pixso是一款集设计、原型、交付于一体的新一代实时设计协作工具。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>
            <a:hlinkClick r:id="rId1" action="ppaction://hlinkfile"/>
          </p:cNvPr>
          <p:cNvSpPr txBox="1"/>
          <p:nvPr>
            <p:custDataLst>
              <p:tags r:id="rId2"/>
            </p:custDataLst>
          </p:nvPr>
        </p:nvSpPr>
        <p:spPr>
          <a:xfrm>
            <a:off x="368935" y="1211580"/>
            <a:ext cx="8844280" cy="44342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优劣势：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和墨刀类似是一款在线的移动应用原型与线框图工具，只支持微信登录，优劣势以及操作也和墨刀大致相同，不过比墨刀好的一点是Pixso免费版不限制团队内项目数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55720" y="4551363"/>
            <a:ext cx="2819400" cy="15716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1</a:t>
              </a:r>
              <a:endPara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6939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界面原型设计原理</a:t>
            </a:r>
            <a:endParaRPr lang="zh-CN" altLang="en-US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146037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使用界面：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61490" y="2092960"/>
            <a:ext cx="8157210" cy="41338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所需功能基本免费的都有了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用人群：做简单App原型的新手多人团队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27885" y="1224915"/>
            <a:ext cx="7936230" cy="38563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146037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官网：https://proto.io/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4960" y="2070735"/>
            <a:ext cx="7902575" cy="40703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94945" y="1342390"/>
            <a:ext cx="11132185" cy="232664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简介：Proto.io是一个专门用于移动应用的产品原型工具——可以构建和部署全交互式的移动应用的原型，并且可以模拟出相似的成品。基于Web的在线环境，它可以让你制作流行的 iPhone，iPad，Android 手机以及任何带有屏幕界面的产品原型。并且它可以运行在大多数的浏览器中，并提供了3个重要的接口：dashboard、编辑器以及播放器。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itle 1">
            <a:hlinkClick r:id="rId1" action="ppaction://hlinkfile"/>
          </p:cNvPr>
          <p:cNvSpPr txBox="1"/>
          <p:nvPr>
            <p:custDataLst>
              <p:tags r:id="rId2"/>
            </p:custDataLst>
          </p:nvPr>
        </p:nvSpPr>
        <p:spPr>
          <a:xfrm>
            <a:off x="194945" y="3196590"/>
            <a:ext cx="5133340" cy="30099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优点：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丰富的UI元素，且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可以自定义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支持多屏互动和组件交互，可以从Dropbox上传设计图。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itle 1">
            <a:hlinkClick r:id="rId1" action="ppaction://hlinkfile"/>
          </p:cNvPr>
          <p:cNvSpPr txBox="1"/>
          <p:nvPr>
            <p:custDataLst>
              <p:tags r:id="rId3"/>
            </p:custDataLst>
          </p:nvPr>
        </p:nvSpPr>
        <p:spPr>
          <a:xfrm>
            <a:off x="5950585" y="2484755"/>
            <a:ext cx="5550535" cy="44342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缺点：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不支持实时预览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，交互动效较多时动画不够流畅，</a:t>
            </a:r>
            <a:r>
              <a:rPr lang="en-GB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性价比不高。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对于国内用户来说会有服务器速度的问题。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1146037" y="420538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使用界面：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4985" y="1947545"/>
            <a:ext cx="7702550" cy="432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免费试用15天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适用人群：擅长于使用Web浏览器的产品经理或设计师。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6285" y="1336040"/>
            <a:ext cx="8539480" cy="328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虽然有着更多的资源库和能做出更高保真度的原型，但是性价比和上手难度并不友好而且对于团队协作并没有帮助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Proto.io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虽然有着丰富可自定义的UI，但是价格和网络通畅是巨大问题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墨刀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，两者都是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面向移动端和网页的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，其中丰富的模板刚好满足我们要制作app界面原型的需求，虽然交互方式比较少，制作的界面原型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保真度较低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，但是对于我们团队制作的较为简易的界面来说已经足够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而两者相比，</a:t>
            </a:r>
            <a:r>
              <a:rPr lang="en-GB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Pixso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不限制项目数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，而且所需功能基本免费更加符合我们所需，使用我们最后选择了Pixso作为我们项目原型工具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259" y="313984"/>
            <a:ext cx="2784309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lvl="1" algn="ctr"/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界面原型设计工具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>
            <a:hlinkClick r:id="rId1" action="ppaction://hlinkfile"/>
          </p:cNvPr>
          <p:cNvSpPr txBox="1"/>
          <p:nvPr/>
        </p:nvSpPr>
        <p:spPr>
          <a:xfrm>
            <a:off x="427990" y="420370"/>
            <a:ext cx="10809605" cy="636016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itle 1"/>
          <p:cNvSpPr txBox="1"/>
          <p:nvPr>
            <p:custDataLst>
              <p:tags r:id="rId2"/>
            </p:custDataLst>
          </p:nvPr>
        </p:nvSpPr>
        <p:spPr>
          <a:xfrm>
            <a:off x="997585" y="819785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66281" y="1846320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请列举出至少两种界面原型设计工具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66282" y="3095691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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Axure RP、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Proto.io、墨刀和Pixso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00971" y="2140570"/>
            <a:ext cx="1393529" cy="1393528"/>
            <a:chOff x="2276771" y="2221458"/>
            <a:chExt cx="2625430" cy="2625428"/>
          </a:xfrm>
        </p:grpSpPr>
        <p:sp>
          <p:nvSpPr>
            <p:cNvPr id="5" name="椭圆 4"/>
            <p:cNvSpPr/>
            <p:nvPr/>
          </p:nvSpPr>
          <p:spPr>
            <a:xfrm>
              <a:off x="2276771" y="2221458"/>
              <a:ext cx="2625430" cy="2625428"/>
            </a:xfrm>
            <a:prstGeom prst="ellipse">
              <a:avLst/>
            </a:prstGeom>
            <a:noFill/>
            <a:ln w="28575">
              <a:solidFill>
                <a:srgbClr val="184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581581" y="2621254"/>
              <a:ext cx="2052942" cy="1840098"/>
              <a:chOff x="4950565" y="2141272"/>
              <a:chExt cx="3094826" cy="277396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4950565" y="2141272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7893507" y="4763350"/>
                <a:ext cx="151884" cy="151884"/>
              </a:xfrm>
              <a:prstGeom prst="ellipse">
                <a:avLst/>
              </a:prstGeom>
              <a:solidFill>
                <a:srgbClr val="1847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582460" y="2625347"/>
              <a:ext cx="2045906" cy="1856228"/>
              <a:chOff x="4953229" y="2141272"/>
              <a:chExt cx="3084220" cy="2798278"/>
            </a:xfrm>
            <a:solidFill>
              <a:srgbClr val="1C50A2"/>
            </a:solidFill>
          </p:grpSpPr>
          <p:sp>
            <p:nvSpPr>
              <p:cNvPr id="46" name="椭圆 45"/>
              <p:cNvSpPr/>
              <p:nvPr/>
            </p:nvSpPr>
            <p:spPr>
              <a:xfrm>
                <a:off x="4953229" y="4787666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885565" y="2141272"/>
                <a:ext cx="151884" cy="1518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2616618" y="2570728"/>
              <a:ext cx="1946033" cy="1946033"/>
            </a:xfrm>
            <a:prstGeom prst="ellipse">
              <a:avLst/>
            </a:prstGeom>
            <a:solidFill>
              <a:srgbClr val="1C50A2"/>
            </a:soli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4</a:t>
              </a:r>
              <a:endPara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855034" y="3915698"/>
            <a:ext cx="6481592" cy="805815"/>
          </a:xfrm>
          <a:prstGeom prst="rect">
            <a:avLst/>
          </a:prstGeom>
          <a:noFill/>
        </p:spPr>
        <p:txBody>
          <a:bodyPr wrap="square" lIns="68548" tIns="34274" rIns="68548" bIns="3427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zh-CN" altLang="en-US" sz="48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小组分工和参考文献</a:t>
            </a:r>
            <a:endParaRPr lang="zh-CN" altLang="en-US" sz="4800" b="1" dirty="0">
              <a:solidFill>
                <a:srgbClr val="1C50A2"/>
              </a:solidFill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7" grpId="0" bldLvl="0" animBg="1"/>
          <p:bldP spid="18" grpId="0" bldLvl="0" animBg="1"/>
          <p:bldP spid="19" grpId="0" bldLvl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424" y="287215"/>
            <a:ext cx="1397443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1050152" y="779313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424" y="779313"/>
            <a:ext cx="5088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UML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翻转课堂小组分工如下：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75435" y="1519272"/>
          <a:ext cx="5786122" cy="3175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6561"/>
                <a:gridCol w="2334736"/>
                <a:gridCol w="1720058"/>
                <a:gridCol w="874767"/>
              </a:tblGrid>
              <a:tr h="216763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 dirty="0">
                          <a:effectLst/>
                          <a:latin typeface="+mj-ea"/>
                          <a:ea typeface="+mj-ea"/>
                        </a:rPr>
                        <a:t>组员名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成就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不足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得分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韩易贤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时蒙恩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alt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50973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潘阅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 dirty="0">
                          <a:effectLst/>
                          <a:latin typeface="+mj-ea"/>
                          <a:ea typeface="+mj-ea"/>
                        </a:rPr>
                        <a:t>田淼</a:t>
                      </a: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黄永智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  <a:tr h="480982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zh-CN" sz="1100" b="0" kern="100">
                          <a:effectLst/>
                          <a:latin typeface="+mj-ea"/>
                          <a:ea typeface="+mj-ea"/>
                        </a:rPr>
                        <a:t>郑骥</a:t>
                      </a:r>
                      <a:endParaRPr lang="zh-CN" sz="1100" b="0" kern="10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endParaRPr lang="zh-CN" sz="1100" b="0" kern="100" dirty="0">
                        <a:effectLst/>
                        <a:latin typeface="+mj-ea"/>
                        <a:ea typeface="+mj-ea"/>
                        <a:cs typeface="Times New Roman" panose="0202060305040502030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概念：界面原型是指在设计和开发软件、网站、移动应用等界面时，用于</a:t>
            </a:r>
            <a:r>
              <a:rPr lang="zh-CN" altLang="en-US">
                <a:solidFill>
                  <a:srgbClr val="FF0000"/>
                </a:solidFill>
              </a:rPr>
              <a:t>展示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演示产品界面设计</a:t>
            </a:r>
            <a:r>
              <a:rPr lang="zh-CN" altLang="en-US"/>
              <a:t>的一个</a:t>
            </a:r>
            <a:r>
              <a:rPr lang="zh-CN" altLang="en-US">
                <a:solidFill>
                  <a:srgbClr val="FF0000"/>
                </a:solidFill>
              </a:rPr>
              <a:t>初步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可交互原型</a:t>
            </a:r>
            <a:r>
              <a:rPr lang="zh-CN" altLang="en-US"/>
              <a:t>。它通常是在</a:t>
            </a:r>
            <a:r>
              <a:rPr lang="zh-CN" altLang="en-US">
                <a:solidFill>
                  <a:srgbClr val="FF0000"/>
                </a:solidFill>
              </a:rPr>
              <a:t>需求分析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功能规划</a:t>
            </a:r>
            <a:r>
              <a:rPr lang="zh-CN" altLang="en-US"/>
              <a:t>完成之后，设计师或开发人员使用工具绘制出草图或线框图，通过添加</a:t>
            </a:r>
            <a:r>
              <a:rPr lang="zh-CN" altLang="en-US">
                <a:solidFill>
                  <a:srgbClr val="FF0000"/>
                </a:solidFill>
              </a:rPr>
              <a:t>交互元素</a:t>
            </a:r>
            <a:r>
              <a:rPr lang="zh-CN" altLang="en-US"/>
              <a:t>（如按钮、下拉框、输入框等）和</a:t>
            </a:r>
            <a:r>
              <a:rPr lang="zh-CN" altLang="en-US">
                <a:solidFill>
                  <a:srgbClr val="FF0000"/>
                </a:solidFill>
              </a:rPr>
              <a:t>基本的交互行为</a:t>
            </a:r>
            <a:r>
              <a:rPr lang="zh-CN" altLang="en-US"/>
              <a:t>（如点击、滑动、弹出等）来模拟用户和系统之间的交互过程，以便快速</a:t>
            </a:r>
            <a:r>
              <a:rPr lang="zh-CN" altLang="en-US">
                <a:solidFill>
                  <a:srgbClr val="FF0000"/>
                </a:solidFill>
              </a:rPr>
              <a:t>确定和修改设计方案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11424" y="287215"/>
            <a:ext cx="1397443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1050152" y="779313"/>
            <a:ext cx="10091695" cy="16895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152" y="1061409"/>
            <a:ext cx="622597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维基百科：面向对象程序设计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维基百科：</a:t>
            </a:r>
            <a:endParaRPr lang="en-US" altLang="zh-CN" sz="1800" dirty="0">
              <a:effectLst/>
              <a:latin typeface="等线" panose="02010600030101010101" charset="-122"/>
              <a:cs typeface="Times New Roman" panose="02020603050405020304" charset="0"/>
            </a:endParaRPr>
          </a:p>
          <a:p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984544" y="2075926"/>
            <a:ext cx="422031" cy="422031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60270" y="2472639"/>
            <a:ext cx="302456" cy="3024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solidFill>
            <a:srgbClr val="1C50A2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3"/>
          <p:cNvSpPr>
            <a:spLocks noGrp="1"/>
          </p:cNvSpPr>
          <p:nvPr/>
        </p:nvSpPr>
        <p:spPr>
          <a:xfrm>
            <a:off x="3208939" y="2591125"/>
            <a:ext cx="6914515" cy="1080770"/>
          </a:xfr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sz="4400" b="1" dirty="0">
              <a:solidFill>
                <a:srgbClr val="1C50A2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07572" y="1848411"/>
            <a:ext cx="404114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2023-翻转课堂</a:t>
            </a:r>
            <a:endParaRPr lang="zh-CN" altLang="en-US" sz="4400" b="1" dirty="0">
              <a:solidFill>
                <a:srgbClr val="1C50A2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07572" y="3036396"/>
            <a:ext cx="49860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1C50A2"/>
                </a:solidFill>
                <a:latin typeface="+mj-ea"/>
                <a:ea typeface="+mj-ea"/>
                <a:sym typeface="+mn-ea"/>
              </a:rPr>
              <a:t>展示完毕  感谢观看</a:t>
            </a:r>
            <a:endParaRPr lang="en-US" altLang="zh-CN" sz="4400" b="1" dirty="0">
              <a:solidFill>
                <a:srgbClr val="1C50A2"/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使用界面原型有以下几个好处：</a:t>
            </a:r>
            <a:endParaRPr lang="zh-CN" altLang="en-US"/>
          </a:p>
          <a:p>
            <a:pPr indent="457200"/>
            <a:r>
              <a:rPr lang="zh-CN" altLang="en-US"/>
              <a:t>1.</a:t>
            </a:r>
            <a:r>
              <a:rPr lang="zh-CN" altLang="en-US">
                <a:solidFill>
                  <a:srgbClr val="FF0000"/>
                </a:solidFill>
              </a:rPr>
              <a:t>明确需求和功能</a:t>
            </a:r>
            <a:r>
              <a:rPr lang="zh-CN" altLang="en-US"/>
              <a:t>：通过制作界面原型，设计师和开发人员可以更加清晰地了解需求和功能，帮助他们更好地定义产品规格和流程。</a:t>
            </a:r>
            <a:endParaRPr lang="zh-CN" altLang="en-US"/>
          </a:p>
          <a:p>
            <a:pPr indent="457200"/>
            <a:r>
              <a:rPr lang="zh-CN" altLang="en-US"/>
              <a:t>2.</a:t>
            </a:r>
            <a:r>
              <a:rPr lang="zh-CN" altLang="en-US">
                <a:solidFill>
                  <a:srgbClr val="FF0000"/>
                </a:solidFill>
              </a:rPr>
              <a:t>提高沟通效率</a:t>
            </a:r>
            <a:r>
              <a:rPr lang="zh-CN" altLang="en-US"/>
              <a:t>：界面原型是一种可视化的工具，能够更好地帮助团队成员之间沟通和协作，减少误解和偏差，提高沟通效率。</a:t>
            </a:r>
            <a:endParaRPr lang="zh-CN" altLang="en-US"/>
          </a:p>
          <a:p>
            <a:pPr indent="457200"/>
            <a:r>
              <a:rPr lang="zh-CN" altLang="en-US"/>
              <a:t>3.</a:t>
            </a:r>
            <a:r>
              <a:rPr lang="zh-CN" altLang="en-US">
                <a:solidFill>
                  <a:srgbClr val="FF0000"/>
                </a:solidFill>
              </a:rPr>
              <a:t>显示设计方案</a:t>
            </a:r>
            <a:r>
              <a:rPr lang="zh-CN" altLang="en-US"/>
              <a:t>：界面原型可以帮助设计师更加直观地展示设计方案，让客户更容易理解和评估，有助于设计师获得更多的反馈和建议。</a:t>
            </a:r>
            <a:endParaRPr lang="zh-CN" altLang="en-US"/>
          </a:p>
          <a:p>
            <a:pPr indent="457200"/>
            <a:r>
              <a:rPr lang="zh-CN" altLang="en-US"/>
              <a:t>4.</a:t>
            </a:r>
            <a:r>
              <a:rPr lang="zh-CN" altLang="en-US">
                <a:solidFill>
                  <a:srgbClr val="FF0000"/>
                </a:solidFill>
              </a:rPr>
              <a:t>提高用户体验</a:t>
            </a:r>
            <a:r>
              <a:rPr lang="zh-CN" altLang="en-US"/>
              <a:t>：界面原型可以让设计师在早期阶段就发现并修复问题，提高产品的用户体验，避免在后期需要进行大量的修改和调整。</a:t>
            </a:r>
            <a:endParaRPr lang="zh-CN" altLang="en-US"/>
          </a:p>
          <a:p>
            <a:pPr indent="457200"/>
            <a:r>
              <a:rPr lang="zh-CN" altLang="en-US"/>
              <a:t>5.</a:t>
            </a:r>
            <a:r>
              <a:rPr lang="zh-CN" altLang="en-US">
                <a:solidFill>
                  <a:srgbClr val="FF0000"/>
                </a:solidFill>
              </a:rPr>
              <a:t>减少开发成本</a:t>
            </a:r>
            <a:r>
              <a:rPr lang="zh-CN" altLang="en-US"/>
              <a:t>：通过界面原型可以发现问题和漏洞，从而减少开发成本和时间，提高产品的质量和稳定性。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47655" cy="2343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什么是原型设计？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zh-CN" altLang="en-US"/>
              <a:t>原型设计是对产品的可视化呈现，主要传达产品的</a:t>
            </a:r>
            <a:r>
              <a:rPr lang="zh-CN" altLang="en-US">
                <a:solidFill>
                  <a:srgbClr val="FF0000"/>
                </a:solidFill>
              </a:rPr>
              <a:t>信息架构、内容、功能和交互方式</a:t>
            </a:r>
            <a:r>
              <a:rPr lang="zh-CN" altLang="en-US"/>
              <a:t>。原型设计是设计方案的具象表达，也是设计师将想法、功能、内容形象地表达出来，</a:t>
            </a:r>
            <a:r>
              <a:rPr lang="zh-CN" altLang="en-US">
                <a:solidFill>
                  <a:srgbClr val="FF0000"/>
                </a:solidFill>
              </a:rPr>
              <a:t>是产品设计过程中进行团队沟通、产品测试和获取用户反馈的重要途径。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464788" y="273344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085850"/>
            <a:ext cx="10438130" cy="5123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原型设计的目的：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、在实际设计与开发开始之前</a:t>
            </a:r>
            <a:r>
              <a:rPr lang="zh-CN" altLang="en-US">
                <a:solidFill>
                  <a:srgbClr val="FF0000"/>
                </a:solidFill>
              </a:rPr>
              <a:t>展现和测试产品系统的功能与可用性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、通过用户提供的反馈，来</a:t>
            </a:r>
            <a:r>
              <a:rPr lang="zh-CN" altLang="en-US">
                <a:solidFill>
                  <a:srgbClr val="FF0000"/>
                </a:solidFill>
              </a:rPr>
              <a:t>检查界面原型与用户需求的匹配程度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、设计团队可以在将时间与资源投入开发之前，</a:t>
            </a:r>
            <a:r>
              <a:rPr lang="zh-CN" altLang="en-US">
                <a:solidFill>
                  <a:srgbClr val="FF0000"/>
                </a:solidFill>
              </a:rPr>
              <a:t>确保所构建的体系是正确的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r>
              <a:rPr lang="zh-CN" altLang="en-US"/>
              <a:t>优势：</a:t>
            </a:r>
            <a:endParaRPr lang="zh-CN" altLang="en-US"/>
          </a:p>
          <a:p>
            <a:pPr indent="457200"/>
            <a:r>
              <a:rPr lang="zh-CN" altLang="en-US"/>
              <a:t></a:t>
            </a:r>
            <a:endParaRPr lang="zh-CN" altLang="en-US"/>
          </a:p>
          <a:p>
            <a:pPr indent="457200"/>
            <a:r>
              <a:rPr lang="zh-CN" altLang="en-US"/>
              <a:t>在原型设计的基础上</a:t>
            </a:r>
            <a:r>
              <a:rPr lang="zh-CN" altLang="en-US">
                <a:solidFill>
                  <a:srgbClr val="FF0000"/>
                </a:solidFill>
              </a:rPr>
              <a:t>进行高效沟通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</a:t>
            </a:r>
            <a:r>
              <a:rPr lang="en-US" altLang="zh-CN"/>
              <a:t>1</a:t>
            </a:r>
            <a:r>
              <a:rPr lang="zh-CN" altLang="en-US"/>
              <a:t>、有一个坚实的基础来构思改进，让团队成员</a:t>
            </a:r>
            <a:r>
              <a:rPr lang="zh-CN" altLang="en-US">
                <a:solidFill>
                  <a:srgbClr val="FF0000"/>
                </a:solidFill>
              </a:rPr>
              <a:t>了解产品的潜在价值、风险、成本问题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</a:t>
            </a:r>
            <a:r>
              <a:rPr lang="en-US" altLang="zh-CN"/>
              <a:t>2</a:t>
            </a:r>
            <a:r>
              <a:rPr lang="zh-CN" altLang="en-US"/>
              <a:t>、通过原型设计，你可以</a:t>
            </a:r>
            <a:r>
              <a:rPr lang="zh-CN" altLang="en-US">
                <a:solidFill>
                  <a:srgbClr val="FF0000"/>
                </a:solidFill>
              </a:rPr>
              <a:t>快速构建想法并进行测试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/>
              <a:t></a:t>
            </a:r>
            <a:r>
              <a:rPr lang="en-US" altLang="zh-CN"/>
              <a:t>3</a:t>
            </a:r>
            <a:r>
              <a:rPr lang="zh-CN" altLang="en-US"/>
              <a:t>、通过创建原型，可进行用户测试，为产品设计任意提供有价值的反馈。并且可以帮助你深入了解用户，</a:t>
            </a:r>
            <a:r>
              <a:rPr lang="zh-CN" altLang="en-US">
                <a:solidFill>
                  <a:srgbClr val="FF0000"/>
                </a:solidFill>
              </a:rPr>
              <a:t>发现用户的应用习惯以及潜在需求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24120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界面原型设计通常在哪两个阶段之后？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82" y="3229041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通常是在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功能规划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完成之后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997585" y="702310"/>
            <a:ext cx="1966595" cy="42291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Question</a:t>
            </a:r>
            <a:r>
              <a:rPr lang="en-US" altLang="zh-CN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 b="1" dirty="0">
              <a:solidFill>
                <a:srgbClr val="1C50A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281" y="2024120"/>
            <a:ext cx="103412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列举至少两条使用原型设计的优势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82" y="3095691"/>
            <a:ext cx="10341284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>
                <a:sym typeface="+mn-ea"/>
              </a:rPr>
              <a:t>在原型设计的基础上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进行高效沟通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  <a:p>
            <a:pPr indent="457200"/>
            <a:r>
              <a:rPr lang="zh-CN" altLang="en-US" sz="2400">
                <a:sym typeface="+mn-ea"/>
              </a:rPr>
              <a:t>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、有一个坚实的基础来构思改进，让团队成员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了解产品的潜在价值、风险、成本问题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  <a:p>
            <a:pPr indent="457200"/>
            <a:r>
              <a:rPr lang="zh-CN" altLang="en-US" sz="2400">
                <a:sym typeface="+mn-ea"/>
              </a:rPr>
              <a:t>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、通过原型设计，你可以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快速构建想法并进行测试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  <a:p>
            <a:pPr indent="457200"/>
            <a:r>
              <a:rPr lang="zh-CN" altLang="en-US" sz="2400">
                <a:sym typeface="+mn-ea"/>
              </a:rPr>
              <a:t>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、通过创建原型，可进行用户测试，为产品设计任意提供有价值的反馈。并且可以帮助你深入了解用户，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发现用户的应用习惯以及潜在需求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319373" y="143169"/>
            <a:ext cx="248830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2400" b="1" dirty="0">
                <a:solidFill>
                  <a:srgbClr val="1C50A2"/>
                </a:solidFill>
                <a:ea typeface="微软雅黑" panose="020B0503020204020204" charset="-122"/>
                <a:cs typeface="微软雅黑" panose="020B0503020204020204" charset="-122"/>
                <a:sym typeface="+mn-lt"/>
              </a:rPr>
              <a:t>界面原型设计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ABLE_BEAUTIFY" val="smartTable{c4bb988b-c3c2-4b96-926c-868d51453219}"/>
</p:tagLst>
</file>

<file path=ppt/tags/tag28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9.xml><?xml version="1.0" encoding="utf-8"?>
<p:tagLst xmlns:p="http://schemas.openxmlformats.org/presentationml/2006/main">
  <p:tag name="KSO_WPP_MARK_KEY" val="722488f4-70cd-4050-9add-1f1116cb2c5f"/>
  <p:tag name="COMMONDATA" val="eyJoZGlkIjoiMzE0ZTVhYjRkZjI0ZjY5NzMzYmY3OGU5YjNjMjI3ZDA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WPS 演示</Application>
  <PresentationFormat>宽屏</PresentationFormat>
  <Paragraphs>374</Paragraphs>
  <Slides>41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Arial</vt:lpstr>
      <vt:lpstr>Helvetica Condensed</vt:lpstr>
      <vt:lpstr>Segoe Print</vt:lpstr>
      <vt:lpstr>Arial Unicode MS</vt:lpstr>
      <vt:lpstr>U.S. 101</vt:lpstr>
      <vt:lpstr>Roboto</vt:lpstr>
      <vt:lpstr>Times New Roman</vt:lpstr>
      <vt:lpstr>Open Sans Light</vt:lpstr>
      <vt:lpstr>Calibri</vt:lpstr>
      <vt:lpstr>Arial Unicode MS</vt:lpstr>
      <vt:lpstr>等线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creator>www.2ppt.com-爱PPT提供资源下载</dc:creator>
  <dc:description>www.2ppt.com-爱PPT提供资源下载</dc:description>
  <dc:subject>www.2ppt.com-爱PPT提供资源下载</dc:subject>
  <cp:lastModifiedBy>Ternura</cp:lastModifiedBy>
  <cp:revision>17</cp:revision>
  <dcterms:created xsi:type="dcterms:W3CDTF">2021-10-06T00:40:00Z</dcterms:created>
  <dcterms:modified xsi:type="dcterms:W3CDTF">2023-04-11T00:16:17Z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B1E15A41B7014127826EA15C249DF0FE_12</vt:lpwstr>
  </property>
  <property fmtid="{D5CDD505-2E9C-101B-9397-08002B2CF9AE}" pid="3" name="KSOProductBuildVer">
    <vt:lpwstr>2052-11.1.0.14036</vt:lpwstr>
  </property>
</Properties>
</file>